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12192000" cy="6858000"/>
  <p:notesSz cx="7099300" cy="10234613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81" d="100"/>
          <a:sy n="81" d="100"/>
        </p:scale>
        <p:origin x="120" y="7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76363" cy="513508"/>
          </a:xfrm>
          <a:prstGeom prst="rect">
            <a:avLst/>
          </a:prstGeom>
        </p:spPr>
        <p:txBody>
          <a:bodyPr vert="horz" lIns="94768" tIns="47384" rIns="94768" bIns="47384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4021295" y="0"/>
            <a:ext cx="3076363" cy="513508"/>
          </a:xfrm>
          <a:prstGeom prst="rect">
            <a:avLst/>
          </a:prstGeom>
        </p:spPr>
        <p:txBody>
          <a:bodyPr vert="horz" lIns="94768" tIns="47384" rIns="94768" bIns="47384" rtlCol="0"/>
          <a:lstStyle>
            <a:lvl1pPr algn="r">
              <a:defRPr sz="1200"/>
            </a:lvl1pPr>
          </a:lstStyle>
          <a:p>
            <a:fld id="{8413381E-6EF5-43A1-AEE1-9F6B2EC0BE0F}" type="datetimeFigureOut">
              <a:rPr lang="it-IT" smtClean="0"/>
              <a:t>11/04/2023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479425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768" tIns="47384" rIns="94768" bIns="47384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709931" y="4925407"/>
            <a:ext cx="5679440" cy="4029879"/>
          </a:xfrm>
          <a:prstGeom prst="rect">
            <a:avLst/>
          </a:prstGeom>
        </p:spPr>
        <p:txBody>
          <a:bodyPr vert="horz" lIns="94768" tIns="47384" rIns="94768" bIns="47384" rtlCol="0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1" y="9721107"/>
            <a:ext cx="3076363" cy="513507"/>
          </a:xfrm>
          <a:prstGeom prst="rect">
            <a:avLst/>
          </a:prstGeom>
        </p:spPr>
        <p:txBody>
          <a:bodyPr vert="horz" lIns="94768" tIns="47384" rIns="94768" bIns="47384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4021295" y="9721107"/>
            <a:ext cx="3076363" cy="513507"/>
          </a:xfrm>
          <a:prstGeom prst="rect">
            <a:avLst/>
          </a:prstGeom>
        </p:spPr>
        <p:txBody>
          <a:bodyPr vert="horz" lIns="94768" tIns="47384" rIns="94768" bIns="47384" rtlCol="0" anchor="b"/>
          <a:lstStyle>
            <a:lvl1pPr algn="r">
              <a:defRPr sz="1200"/>
            </a:lvl1pPr>
          </a:lstStyle>
          <a:p>
            <a:fld id="{DF8C050B-16CD-4073-B88C-B3F81082A54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507282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E124F5-301D-40E4-B9A3-B624F54BAF5B}" type="datetime1">
              <a:rPr lang="it-IT" smtClean="0"/>
              <a:t>11/04/2023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4D901-827D-4013-935C-DCAD5E57F7D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371272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92EE70-D299-4A44-A2C4-2684674BE21D}" type="datetime1">
              <a:rPr lang="it-IT" smtClean="0"/>
              <a:t>11/04/2023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4D901-827D-4013-935C-DCAD5E57F7D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19423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14027-2AD9-47B2-9DBE-51CD1344A942}" type="datetime1">
              <a:rPr lang="it-IT" smtClean="0"/>
              <a:t>11/04/2023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4D901-827D-4013-935C-DCAD5E57F7D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019181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DB742-7407-475B-977C-FF3C47F87F04}" type="datetime1">
              <a:rPr lang="it-IT" smtClean="0"/>
              <a:t>11/04/2023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4D901-827D-4013-935C-DCAD5E57F7D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576793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2E9047-6014-4C75-B1E5-F9ECA2DAB720}" type="datetime1">
              <a:rPr lang="it-IT" smtClean="0"/>
              <a:t>11/04/2023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4D901-827D-4013-935C-DCAD5E57F7D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186404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DAE114-9E1D-46B1-B383-AF1F94692EDF}" type="datetime1">
              <a:rPr lang="it-IT" smtClean="0"/>
              <a:t>11/04/2023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4D901-827D-4013-935C-DCAD5E57F7D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447969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72A527-B637-4CAA-A3C7-FFA5E803385E}" type="datetime1">
              <a:rPr lang="it-IT" smtClean="0"/>
              <a:t>11/04/2023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4D901-827D-4013-935C-DCAD5E57F7D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403130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9B03C7-3E9F-4CEB-9569-D5F00895633F}" type="datetime1">
              <a:rPr lang="it-IT" smtClean="0"/>
              <a:t>11/04/2023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4D901-827D-4013-935C-DCAD5E57F7D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410955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10B827-15CB-42A8-B264-BA7DFEDF109A}" type="datetime1">
              <a:rPr lang="it-IT" smtClean="0"/>
              <a:t>11/04/2023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4D901-827D-4013-935C-DCAD5E57F7D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780473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18717-1CEA-4E64-9891-1E0B7D5CE45E}" type="datetime1">
              <a:rPr lang="it-IT" smtClean="0"/>
              <a:t>11/04/2023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4D901-827D-4013-935C-DCAD5E57F7D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446685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51A324-5C1B-465E-AB15-982402182836}" type="datetime1">
              <a:rPr lang="it-IT" smtClean="0"/>
              <a:t>11/04/2023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4D901-827D-4013-935C-DCAD5E57F7D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824515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112446-EBCA-48AB-9F8D-2E0C02F860F4}" type="datetime1">
              <a:rPr lang="it-IT" smtClean="0"/>
              <a:t>11/04/2023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24D901-827D-4013-935C-DCAD5E57F7D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558347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2" name="Connettore 1 71"/>
          <p:cNvCxnSpPr/>
          <p:nvPr/>
        </p:nvCxnSpPr>
        <p:spPr>
          <a:xfrm flipH="1">
            <a:off x="6723649" y="4739550"/>
            <a:ext cx="1678747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1" name="Connettore 1 70"/>
          <p:cNvCxnSpPr/>
          <p:nvPr/>
        </p:nvCxnSpPr>
        <p:spPr>
          <a:xfrm flipV="1">
            <a:off x="4510249" y="3274445"/>
            <a:ext cx="10669" cy="554352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6" name="Connettore 1 55"/>
          <p:cNvCxnSpPr/>
          <p:nvPr/>
        </p:nvCxnSpPr>
        <p:spPr>
          <a:xfrm flipH="1">
            <a:off x="1049429" y="3133682"/>
            <a:ext cx="4290" cy="268318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8" name="Connettore 1 57"/>
          <p:cNvCxnSpPr/>
          <p:nvPr/>
        </p:nvCxnSpPr>
        <p:spPr>
          <a:xfrm>
            <a:off x="1049429" y="3412333"/>
            <a:ext cx="0" cy="449459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7" name="Connettore 1 56"/>
          <p:cNvCxnSpPr/>
          <p:nvPr/>
        </p:nvCxnSpPr>
        <p:spPr>
          <a:xfrm flipH="1" flipV="1">
            <a:off x="2606368" y="3267841"/>
            <a:ext cx="28365" cy="569716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Rettangolo arrotondato 1"/>
          <p:cNvSpPr/>
          <p:nvPr/>
        </p:nvSpPr>
        <p:spPr>
          <a:xfrm>
            <a:off x="583606" y="4546249"/>
            <a:ext cx="2031061" cy="1298519"/>
          </a:xfrm>
          <a:prstGeom prst="round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3" name="Rettangolo arrotondato 52"/>
          <p:cNvSpPr/>
          <p:nvPr/>
        </p:nvSpPr>
        <p:spPr>
          <a:xfrm>
            <a:off x="577410" y="5550794"/>
            <a:ext cx="6016574" cy="1120462"/>
          </a:xfrm>
          <a:prstGeom prst="round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1200" b="1" i="1" dirty="0" smtClean="0">
                <a:solidFill>
                  <a:schemeClr val="tx1"/>
                </a:solidFill>
              </a:rPr>
              <a:t>Aree trasversali con</a:t>
            </a:r>
          </a:p>
          <a:p>
            <a:r>
              <a:rPr lang="it-IT" sz="1200" b="1" i="1" dirty="0" smtClean="0">
                <a:solidFill>
                  <a:schemeClr val="tx1"/>
                </a:solidFill>
              </a:rPr>
              <a:t> Casa della Carità</a:t>
            </a:r>
            <a:endParaRPr lang="it-IT" sz="1200" b="1" i="1" dirty="0">
              <a:solidFill>
                <a:schemeClr val="tx1"/>
              </a:solidFill>
            </a:endParaRPr>
          </a:p>
        </p:txBody>
      </p:sp>
      <p:sp>
        <p:nvSpPr>
          <p:cNvPr id="4" name="Rettangolo arrotondato 3"/>
          <p:cNvSpPr/>
          <p:nvPr/>
        </p:nvSpPr>
        <p:spPr>
          <a:xfrm>
            <a:off x="5782614" y="991670"/>
            <a:ext cx="1996225" cy="837129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sz="1600" b="1" dirty="0" smtClean="0"/>
              <a:t>Presidente</a:t>
            </a:r>
          </a:p>
          <a:p>
            <a:pPr algn="ctr"/>
            <a:r>
              <a:rPr lang="it-IT" sz="1600" b="1" i="1" dirty="0" smtClean="0"/>
              <a:t>Giovanni </a:t>
            </a:r>
            <a:r>
              <a:rPr lang="it-IT" sz="1600" b="1" i="1" dirty="0" err="1" smtClean="0"/>
              <a:t>Cavedon</a:t>
            </a:r>
            <a:r>
              <a:rPr lang="it-IT" sz="1600" b="1" i="1" dirty="0" smtClean="0"/>
              <a:t> </a:t>
            </a:r>
            <a:endParaRPr lang="it-IT" sz="1600" b="1" i="1" dirty="0"/>
          </a:p>
        </p:txBody>
      </p:sp>
      <p:sp>
        <p:nvSpPr>
          <p:cNvPr id="5" name="Rettangolo arrotondato 4"/>
          <p:cNvSpPr/>
          <p:nvPr/>
        </p:nvSpPr>
        <p:spPr>
          <a:xfrm>
            <a:off x="8242479" y="1859945"/>
            <a:ext cx="1946550" cy="778077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sz="1400" b="1" dirty="0" smtClean="0"/>
              <a:t>Consigliere con delega alla gestione economica</a:t>
            </a:r>
          </a:p>
          <a:p>
            <a:pPr algn="ctr"/>
            <a:r>
              <a:rPr lang="it-IT" sz="1400" b="1" i="1" dirty="0" smtClean="0"/>
              <a:t>Gianfranco Crevani</a:t>
            </a:r>
            <a:endParaRPr lang="it-IT" sz="1400" b="1" i="1" dirty="0"/>
          </a:p>
        </p:txBody>
      </p:sp>
      <p:sp>
        <p:nvSpPr>
          <p:cNvPr id="6" name="Rettangolo arrotondato 5"/>
          <p:cNvSpPr/>
          <p:nvPr/>
        </p:nvSpPr>
        <p:spPr>
          <a:xfrm>
            <a:off x="5782614" y="3477296"/>
            <a:ext cx="1996225" cy="87684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sz="1600" b="1" dirty="0" smtClean="0"/>
              <a:t>Direttore Operativo</a:t>
            </a:r>
          </a:p>
          <a:p>
            <a:pPr algn="ctr"/>
            <a:r>
              <a:rPr lang="it-IT" sz="1600" b="1" i="1" dirty="0" smtClean="0"/>
              <a:t>Maurizio Azzollini</a:t>
            </a:r>
            <a:endParaRPr lang="it-IT" sz="1600" b="1" i="1" dirty="0"/>
          </a:p>
        </p:txBody>
      </p:sp>
      <p:sp>
        <p:nvSpPr>
          <p:cNvPr id="7" name="Rettangolo arrotondato 6"/>
          <p:cNvSpPr/>
          <p:nvPr/>
        </p:nvSpPr>
        <p:spPr>
          <a:xfrm>
            <a:off x="7398917" y="5752560"/>
            <a:ext cx="1609859" cy="68258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sz="1400" b="1" dirty="0" smtClean="0"/>
              <a:t>Salute Mentale</a:t>
            </a:r>
          </a:p>
          <a:p>
            <a:pPr algn="ctr"/>
            <a:r>
              <a:rPr lang="it-IT" sz="1400" b="1" i="1" dirty="0" smtClean="0"/>
              <a:t>Claudia Polli</a:t>
            </a:r>
            <a:endParaRPr lang="it-IT" b="1" i="1" dirty="0"/>
          </a:p>
        </p:txBody>
      </p:sp>
      <p:sp>
        <p:nvSpPr>
          <p:cNvPr id="8" name="Rettangolo arrotondato 7"/>
          <p:cNvSpPr/>
          <p:nvPr/>
        </p:nvSpPr>
        <p:spPr>
          <a:xfrm>
            <a:off x="9882393" y="5752560"/>
            <a:ext cx="1609859" cy="68258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sz="1400" b="1" dirty="0" smtClean="0"/>
              <a:t>Dipendenze</a:t>
            </a:r>
          </a:p>
          <a:p>
            <a:pPr algn="ctr"/>
            <a:r>
              <a:rPr lang="it-IT" sz="1400" b="1" i="1" dirty="0" smtClean="0"/>
              <a:t>Claudia Polli</a:t>
            </a:r>
            <a:endParaRPr lang="it-IT" b="1" i="1" dirty="0"/>
          </a:p>
        </p:txBody>
      </p:sp>
      <p:sp>
        <p:nvSpPr>
          <p:cNvPr id="9" name="Rettangolo arrotondato 8"/>
          <p:cNvSpPr/>
          <p:nvPr/>
        </p:nvSpPr>
        <p:spPr>
          <a:xfrm>
            <a:off x="2148631" y="5752560"/>
            <a:ext cx="1609859" cy="68258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sz="1400" b="1" dirty="0" smtClean="0"/>
              <a:t>Emergenze Sociali</a:t>
            </a:r>
          </a:p>
          <a:p>
            <a:pPr algn="ctr"/>
            <a:r>
              <a:rPr lang="it-IT" sz="1400" b="1" i="1" dirty="0" smtClean="0"/>
              <a:t>Donatella De Vito</a:t>
            </a:r>
            <a:endParaRPr lang="it-IT" b="1" i="1" dirty="0"/>
          </a:p>
        </p:txBody>
      </p:sp>
      <p:sp>
        <p:nvSpPr>
          <p:cNvPr id="10" name="Rettangolo arrotondato 9"/>
          <p:cNvSpPr/>
          <p:nvPr/>
        </p:nvSpPr>
        <p:spPr>
          <a:xfrm>
            <a:off x="4632107" y="5746120"/>
            <a:ext cx="1609859" cy="68258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sz="1400" b="1" dirty="0" smtClean="0"/>
              <a:t>Minori </a:t>
            </a:r>
          </a:p>
          <a:p>
            <a:pPr algn="ctr"/>
            <a:r>
              <a:rPr lang="it-IT" sz="1400" b="1" i="1" dirty="0" smtClean="0"/>
              <a:t>Benedetta Castelli</a:t>
            </a:r>
            <a:endParaRPr lang="it-IT" b="1" i="1" dirty="0"/>
          </a:p>
        </p:txBody>
      </p:sp>
      <p:sp>
        <p:nvSpPr>
          <p:cNvPr id="11" name="Rettangolo arrotondato 10"/>
          <p:cNvSpPr/>
          <p:nvPr/>
        </p:nvSpPr>
        <p:spPr>
          <a:xfrm>
            <a:off x="8402396" y="2911697"/>
            <a:ext cx="1609859" cy="809021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sz="1400" b="1" dirty="0" smtClean="0"/>
              <a:t>Amministrazione Finanza e Controllo –</a:t>
            </a:r>
          </a:p>
          <a:p>
            <a:pPr algn="ctr"/>
            <a:r>
              <a:rPr lang="it-IT" sz="1400" b="1" dirty="0" smtClean="0"/>
              <a:t> </a:t>
            </a:r>
            <a:r>
              <a:rPr lang="it-IT" sz="1400" b="1" i="1" dirty="0" smtClean="0"/>
              <a:t>Lia Pezzella</a:t>
            </a:r>
            <a:endParaRPr lang="it-IT" b="1" i="1" dirty="0"/>
          </a:p>
        </p:txBody>
      </p:sp>
      <p:sp>
        <p:nvSpPr>
          <p:cNvPr id="12" name="Rettangolo arrotondato 11"/>
          <p:cNvSpPr/>
          <p:nvPr/>
        </p:nvSpPr>
        <p:spPr>
          <a:xfrm>
            <a:off x="3515561" y="4387054"/>
            <a:ext cx="2062766" cy="674529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sz="1400" b="1" dirty="0" smtClean="0"/>
              <a:t>Consulente Maltrattamento e Tratta</a:t>
            </a:r>
          </a:p>
          <a:p>
            <a:pPr algn="ctr"/>
            <a:r>
              <a:rPr lang="it-IT" sz="1400" b="1" i="1" dirty="0" smtClean="0"/>
              <a:t>Lucia Volpi</a:t>
            </a:r>
            <a:endParaRPr lang="it-IT" b="1" i="1" dirty="0"/>
          </a:p>
        </p:txBody>
      </p:sp>
      <p:sp>
        <p:nvSpPr>
          <p:cNvPr id="13" name="Rettangolo arrotondato 12"/>
          <p:cNvSpPr/>
          <p:nvPr/>
        </p:nvSpPr>
        <p:spPr>
          <a:xfrm>
            <a:off x="3360326" y="2503048"/>
            <a:ext cx="1609859" cy="68258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sz="1400" b="1" dirty="0" smtClean="0"/>
              <a:t>Servizi Generali – Luca Costamagna</a:t>
            </a:r>
            <a:endParaRPr lang="it-IT" b="1" i="1" dirty="0"/>
          </a:p>
        </p:txBody>
      </p:sp>
      <p:sp>
        <p:nvSpPr>
          <p:cNvPr id="14" name="Rettangolo arrotondato 13"/>
          <p:cNvSpPr/>
          <p:nvPr/>
        </p:nvSpPr>
        <p:spPr>
          <a:xfrm>
            <a:off x="282267" y="2465231"/>
            <a:ext cx="1609859" cy="715852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sz="1400" b="1" dirty="0" smtClean="0"/>
              <a:t>Sistemi Gestionali</a:t>
            </a:r>
            <a:endParaRPr lang="it-IT" b="1" dirty="0"/>
          </a:p>
        </p:txBody>
      </p:sp>
      <p:sp>
        <p:nvSpPr>
          <p:cNvPr id="16" name="Rettangolo arrotondato 15"/>
          <p:cNvSpPr/>
          <p:nvPr/>
        </p:nvSpPr>
        <p:spPr>
          <a:xfrm>
            <a:off x="2791506" y="809219"/>
            <a:ext cx="1609859" cy="682580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sz="1600" b="1" i="1" dirty="0" smtClean="0"/>
              <a:t>Consiglio Direttivo</a:t>
            </a:r>
            <a:endParaRPr lang="it-IT" sz="1600" b="1" i="1" dirty="0"/>
          </a:p>
        </p:txBody>
      </p:sp>
      <p:sp>
        <p:nvSpPr>
          <p:cNvPr id="17" name="Rettangolo arrotondato 16"/>
          <p:cNvSpPr/>
          <p:nvPr/>
        </p:nvSpPr>
        <p:spPr>
          <a:xfrm>
            <a:off x="306955" y="809219"/>
            <a:ext cx="1609859" cy="682580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sz="1600" b="1" i="1" dirty="0" smtClean="0"/>
              <a:t>Assemblea dei Soci</a:t>
            </a:r>
            <a:endParaRPr lang="it-IT" sz="1600" b="1" i="1" dirty="0"/>
          </a:p>
        </p:txBody>
      </p:sp>
      <p:sp>
        <p:nvSpPr>
          <p:cNvPr id="18" name="Rettangolo arrotondato 17"/>
          <p:cNvSpPr/>
          <p:nvPr/>
        </p:nvSpPr>
        <p:spPr>
          <a:xfrm>
            <a:off x="9950884" y="827902"/>
            <a:ext cx="1609859" cy="834443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sz="1600" b="1" i="1" dirty="0" smtClean="0"/>
              <a:t>Comitato di Gestione</a:t>
            </a:r>
            <a:endParaRPr lang="it-IT" sz="1600" b="1" i="1" dirty="0"/>
          </a:p>
        </p:txBody>
      </p:sp>
      <p:sp>
        <p:nvSpPr>
          <p:cNvPr id="19" name="Rettangolo arrotondato 18"/>
          <p:cNvSpPr/>
          <p:nvPr/>
        </p:nvSpPr>
        <p:spPr>
          <a:xfrm>
            <a:off x="8010658" y="4267735"/>
            <a:ext cx="1661376" cy="768981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sz="1400" b="1" dirty="0" smtClean="0"/>
              <a:t>Progettazione</a:t>
            </a:r>
          </a:p>
          <a:p>
            <a:pPr algn="ctr"/>
            <a:r>
              <a:rPr lang="it-IT" sz="1400" b="1" i="1" dirty="0" smtClean="0"/>
              <a:t>Gabriele  Destefani</a:t>
            </a:r>
            <a:endParaRPr lang="it-IT" sz="1400" b="1" i="1" dirty="0"/>
          </a:p>
        </p:txBody>
      </p:sp>
      <p:cxnSp>
        <p:nvCxnSpPr>
          <p:cNvPr id="24" name="Connettore 1 23"/>
          <p:cNvCxnSpPr>
            <a:stCxn id="4" idx="2"/>
            <a:endCxn id="6" idx="0"/>
          </p:cNvCxnSpPr>
          <p:nvPr/>
        </p:nvCxnSpPr>
        <p:spPr>
          <a:xfrm>
            <a:off x="6780727" y="1828799"/>
            <a:ext cx="0" cy="1648497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" name="Connettore 1 26"/>
          <p:cNvCxnSpPr>
            <a:stCxn id="5" idx="1"/>
          </p:cNvCxnSpPr>
          <p:nvPr/>
        </p:nvCxnSpPr>
        <p:spPr>
          <a:xfrm flipH="1" flipV="1">
            <a:off x="6780727" y="2233412"/>
            <a:ext cx="1461752" cy="1557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ttore 1 28"/>
          <p:cNvCxnSpPr/>
          <p:nvPr/>
        </p:nvCxnSpPr>
        <p:spPr>
          <a:xfrm>
            <a:off x="6780726" y="4354136"/>
            <a:ext cx="0" cy="10421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1" name="Connettore 1 30"/>
          <p:cNvCxnSpPr/>
          <p:nvPr/>
        </p:nvCxnSpPr>
        <p:spPr>
          <a:xfrm flipH="1" flipV="1">
            <a:off x="1087196" y="2233410"/>
            <a:ext cx="5703203" cy="537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Connettore 1 32"/>
          <p:cNvCxnSpPr/>
          <p:nvPr/>
        </p:nvCxnSpPr>
        <p:spPr>
          <a:xfrm flipH="1">
            <a:off x="2972886" y="5356118"/>
            <a:ext cx="7733763" cy="321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Connettore 1 35"/>
          <p:cNvCxnSpPr/>
          <p:nvPr/>
        </p:nvCxnSpPr>
        <p:spPr>
          <a:xfrm flipH="1">
            <a:off x="5608812" y="4739550"/>
            <a:ext cx="1171914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Freccia a destra 37"/>
          <p:cNvSpPr/>
          <p:nvPr/>
        </p:nvSpPr>
        <p:spPr>
          <a:xfrm>
            <a:off x="1996773" y="995963"/>
            <a:ext cx="592428" cy="330557"/>
          </a:xfrm>
          <a:prstGeom prst="rightArrow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cxnSp>
        <p:nvCxnSpPr>
          <p:cNvPr id="39" name="Connettore 1 38"/>
          <p:cNvCxnSpPr>
            <a:endCxn id="10" idx="0"/>
          </p:cNvCxnSpPr>
          <p:nvPr/>
        </p:nvCxnSpPr>
        <p:spPr>
          <a:xfrm flipH="1">
            <a:off x="5437037" y="5384442"/>
            <a:ext cx="4291" cy="361678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1" name="Connettore 1 40"/>
          <p:cNvCxnSpPr>
            <a:stCxn id="5" idx="2"/>
            <a:endCxn id="11" idx="0"/>
          </p:cNvCxnSpPr>
          <p:nvPr/>
        </p:nvCxnSpPr>
        <p:spPr>
          <a:xfrm flipH="1">
            <a:off x="9207326" y="2638022"/>
            <a:ext cx="8428" cy="273675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2" name="Connettore 1 41"/>
          <p:cNvCxnSpPr/>
          <p:nvPr/>
        </p:nvCxnSpPr>
        <p:spPr>
          <a:xfrm flipH="1">
            <a:off x="2972886" y="5381221"/>
            <a:ext cx="4291" cy="361678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3" name="Connettore 1 42"/>
          <p:cNvCxnSpPr/>
          <p:nvPr/>
        </p:nvCxnSpPr>
        <p:spPr>
          <a:xfrm flipH="1">
            <a:off x="10695914" y="5384442"/>
            <a:ext cx="4291" cy="361678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4" name="Connettore 1 43"/>
          <p:cNvCxnSpPr/>
          <p:nvPr/>
        </p:nvCxnSpPr>
        <p:spPr>
          <a:xfrm flipH="1">
            <a:off x="8244631" y="5396248"/>
            <a:ext cx="4291" cy="361678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8" name="Connettore 1 47"/>
          <p:cNvCxnSpPr/>
          <p:nvPr/>
        </p:nvCxnSpPr>
        <p:spPr>
          <a:xfrm flipH="1">
            <a:off x="4174065" y="2221397"/>
            <a:ext cx="4290" cy="268318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0" name="Connettore 1 49"/>
          <p:cNvCxnSpPr/>
          <p:nvPr/>
        </p:nvCxnSpPr>
        <p:spPr>
          <a:xfrm flipH="1">
            <a:off x="1103314" y="2203362"/>
            <a:ext cx="4290" cy="268318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2" name="Freccia a destra 51"/>
          <p:cNvSpPr/>
          <p:nvPr/>
        </p:nvSpPr>
        <p:spPr>
          <a:xfrm>
            <a:off x="4574154" y="1001865"/>
            <a:ext cx="592428" cy="330557"/>
          </a:xfrm>
          <a:prstGeom prst="rightArrow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4" name="CasellaDiTesto 53"/>
          <p:cNvSpPr txBox="1"/>
          <p:nvPr/>
        </p:nvSpPr>
        <p:spPr>
          <a:xfrm>
            <a:off x="4781077" y="51371"/>
            <a:ext cx="32316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 err="1" smtClean="0"/>
              <a:t>Ce.A.S</a:t>
            </a:r>
            <a:r>
              <a:rPr lang="it-IT" b="1" dirty="0" smtClean="0"/>
              <a:t>. - Struttura Organizzativa</a:t>
            </a:r>
            <a:endParaRPr lang="it-IT" b="1" dirty="0"/>
          </a:p>
        </p:txBody>
      </p:sp>
      <p:sp>
        <p:nvSpPr>
          <p:cNvPr id="55" name="Segnaposto numero diapositiva 5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4D901-827D-4013-935C-DCAD5E57F7D6}" type="slidenum">
              <a:rPr lang="it-IT" smtClean="0"/>
              <a:t>1</a:t>
            </a:fld>
            <a:endParaRPr lang="it-IT"/>
          </a:p>
        </p:txBody>
      </p:sp>
      <p:sp>
        <p:nvSpPr>
          <p:cNvPr id="37" name="Rettangolo arrotondato 36"/>
          <p:cNvSpPr/>
          <p:nvPr/>
        </p:nvSpPr>
        <p:spPr>
          <a:xfrm>
            <a:off x="809232" y="4800592"/>
            <a:ext cx="1609859" cy="715852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sz="1400" b="1" dirty="0" smtClean="0"/>
              <a:t>Comunicazione </a:t>
            </a:r>
          </a:p>
          <a:p>
            <a:pPr algn="ctr"/>
            <a:r>
              <a:rPr lang="it-IT" sz="1400" b="1" dirty="0" smtClean="0"/>
              <a:t>e Fund </a:t>
            </a:r>
            <a:r>
              <a:rPr lang="it-IT" sz="1400" b="1" dirty="0" err="1" smtClean="0"/>
              <a:t>Raising</a:t>
            </a:r>
            <a:endParaRPr lang="it-IT" b="1" dirty="0"/>
          </a:p>
        </p:txBody>
      </p:sp>
      <p:cxnSp>
        <p:nvCxnSpPr>
          <p:cNvPr id="45" name="Connettore 1 44"/>
          <p:cNvCxnSpPr>
            <a:endCxn id="37" idx="3"/>
          </p:cNvCxnSpPr>
          <p:nvPr/>
        </p:nvCxnSpPr>
        <p:spPr>
          <a:xfrm flipH="1">
            <a:off x="2419091" y="5152035"/>
            <a:ext cx="4371308" cy="648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Rettangolo arrotondato 45"/>
          <p:cNvSpPr/>
          <p:nvPr/>
        </p:nvSpPr>
        <p:spPr>
          <a:xfrm>
            <a:off x="346559" y="3445113"/>
            <a:ext cx="1368091" cy="879288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sz="1400" b="1" dirty="0" smtClean="0"/>
              <a:t>Sistema Qualità</a:t>
            </a:r>
          </a:p>
          <a:p>
            <a:pPr algn="ctr"/>
            <a:r>
              <a:rPr lang="it-IT" sz="1400" b="1" i="1" dirty="0" smtClean="0"/>
              <a:t>Alessandra Buccieri</a:t>
            </a:r>
            <a:endParaRPr lang="it-IT" b="1" i="1" dirty="0"/>
          </a:p>
        </p:txBody>
      </p:sp>
      <p:sp>
        <p:nvSpPr>
          <p:cNvPr id="47" name="Rettangolo arrotondato 46"/>
          <p:cNvSpPr/>
          <p:nvPr/>
        </p:nvSpPr>
        <p:spPr>
          <a:xfrm>
            <a:off x="1892126" y="3435426"/>
            <a:ext cx="1428485" cy="874707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sz="1400" b="1" dirty="0" smtClean="0"/>
              <a:t>Risorse Umane</a:t>
            </a:r>
          </a:p>
          <a:p>
            <a:pPr algn="ctr"/>
            <a:r>
              <a:rPr lang="it-IT" sz="1400" b="1" i="1" dirty="0" smtClean="0"/>
              <a:t>Alessandra Buccieri</a:t>
            </a:r>
            <a:endParaRPr lang="it-IT" b="1" i="1" dirty="0"/>
          </a:p>
        </p:txBody>
      </p:sp>
      <p:sp>
        <p:nvSpPr>
          <p:cNvPr id="49" name="Rettangolo arrotondato 48"/>
          <p:cNvSpPr/>
          <p:nvPr/>
        </p:nvSpPr>
        <p:spPr>
          <a:xfrm>
            <a:off x="3597326" y="3402562"/>
            <a:ext cx="1917949" cy="865173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sz="1400" b="1" dirty="0" smtClean="0"/>
              <a:t>Privacy </a:t>
            </a:r>
            <a:r>
              <a:rPr lang="it-IT" sz="1400" b="1" i="1" dirty="0" smtClean="0"/>
              <a:t>Alessandra Buccieri</a:t>
            </a:r>
            <a:r>
              <a:rPr lang="it-IT" sz="1400" b="1" dirty="0" smtClean="0"/>
              <a:t> </a:t>
            </a:r>
          </a:p>
          <a:p>
            <a:pPr algn="ctr"/>
            <a:r>
              <a:rPr lang="it-IT" sz="1400" b="1" dirty="0" smtClean="0"/>
              <a:t>Sicurezza –RSPP  </a:t>
            </a:r>
            <a:r>
              <a:rPr lang="it-IT" sz="1400" b="1" i="1" dirty="0" smtClean="0"/>
              <a:t>Marco</a:t>
            </a:r>
            <a:r>
              <a:rPr lang="it-IT" sz="1400" b="1" dirty="0" smtClean="0"/>
              <a:t> </a:t>
            </a:r>
            <a:r>
              <a:rPr lang="it-IT" sz="1400" b="1" i="1" dirty="0" smtClean="0"/>
              <a:t>Romagnoli</a:t>
            </a:r>
            <a:endParaRPr lang="it-IT" b="1" i="1" dirty="0"/>
          </a:p>
        </p:txBody>
      </p:sp>
      <p:cxnSp>
        <p:nvCxnSpPr>
          <p:cNvPr id="63" name="Connettore 1 62"/>
          <p:cNvCxnSpPr/>
          <p:nvPr/>
        </p:nvCxnSpPr>
        <p:spPr>
          <a:xfrm flipH="1">
            <a:off x="1061096" y="3270414"/>
            <a:ext cx="3460820" cy="1752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9" name="Rettangolo arrotondato 58"/>
          <p:cNvSpPr/>
          <p:nvPr/>
        </p:nvSpPr>
        <p:spPr>
          <a:xfrm>
            <a:off x="9950883" y="3850513"/>
            <a:ext cx="1609859" cy="834443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sz="1600" b="1" i="1" dirty="0" smtClean="0"/>
              <a:t>Riunione dei responsabili area</a:t>
            </a:r>
            <a:endParaRPr lang="it-IT" sz="1600" b="1" i="1" dirty="0"/>
          </a:p>
        </p:txBody>
      </p:sp>
    </p:spTree>
    <p:extLst>
      <p:ext uri="{BB962C8B-B14F-4D97-AF65-F5344CB8AC3E}">
        <p14:creationId xmlns:p14="http://schemas.microsoft.com/office/powerpoint/2010/main" val="29079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291</TotalTime>
  <Words>99</Words>
  <Application>Microsoft Office PowerPoint</Application>
  <PresentationFormat>Widescreen</PresentationFormat>
  <Paragraphs>38</Paragraphs>
  <Slides>1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di Office</vt:lpstr>
      <vt:lpstr>Presentazione standard di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Gianfranco Crevani</dc:creator>
  <cp:lastModifiedBy>buccieri alessandra</cp:lastModifiedBy>
  <cp:revision>48</cp:revision>
  <cp:lastPrinted>2016-03-14T13:20:24Z</cp:lastPrinted>
  <dcterms:created xsi:type="dcterms:W3CDTF">2015-12-07T12:01:28Z</dcterms:created>
  <dcterms:modified xsi:type="dcterms:W3CDTF">2023-04-11T14:53:02Z</dcterms:modified>
</cp:coreProperties>
</file>